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6" r:id="rId3"/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Proxima Nova"/>
      <p:regular r:id="rId33"/>
      <p:bold r:id="rId34"/>
      <p:italic r:id="rId35"/>
      <p:boldItalic r:id="rId36"/>
    </p:embeddedFont>
    <p:embeddedFont>
      <p:font typeface="Proxima Nova Semibold"/>
      <p:regular r:id="rId37"/>
      <p:bold r:id="rId38"/>
      <p:boldItalic r:id="rId39"/>
    </p:embeddedFont>
    <p:embeddedFont>
      <p:font typeface="Homemade Apple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omemadeApple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.fntdata"/><Relationship Id="rId15" Type="http://schemas.openxmlformats.org/officeDocument/2006/relationships/slide" Target="slides/slide10.xml"/><Relationship Id="rId37" Type="http://schemas.openxmlformats.org/officeDocument/2006/relationships/font" Target="fonts/ProximaNovaSemibold-regular.fntdata"/><Relationship Id="rId14" Type="http://schemas.openxmlformats.org/officeDocument/2006/relationships/slide" Target="slides/slide9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2.xml"/><Relationship Id="rId39" Type="http://schemas.openxmlformats.org/officeDocument/2006/relationships/font" Target="fonts/ProximaNovaSemibold-boldItalic.fntdata"/><Relationship Id="rId16" Type="http://schemas.openxmlformats.org/officeDocument/2006/relationships/slide" Target="slides/slide11.xml"/><Relationship Id="rId38" Type="http://schemas.openxmlformats.org/officeDocument/2006/relationships/font" Target="fonts/ProximaNovaSemibo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bi.nlm.nih.gov/books/NBK11076/#:~:text=The%20major%20function%20of%20the,a%20medium's%20resistance%20to%20movement.&amp;text=Two%20mechanical%20processes%20occur%20within,achieve%20this%20large%20pressure%20gain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stockphoto.com/vector/anatomy-of-the-ear-gm599479042-102900869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e7551936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e755193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e7551936_1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e7551936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06583383c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06583383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https://medicoapps.org/m-tympanic-membrane-of-ear-eardrum/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06583383c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06583383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e7551936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e7551936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https://www.ncbi.nlm.nih.gov/books/NBK11076/#:~:text=The%20major%20function%20of%20the,a%20medium's%20resistance%20to%20movement.&amp;text=Two%20mechanical%20processes%20occur%20within,achieve%20this%20large%20pressure%20gain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Think of swimming under water and someone speaks to you from outside the pool, can you hear what they are saying?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06583383c_0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06583383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06583383c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e06583383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06583383c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06583383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https://www.britannica.com/science/basilar-membrane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20bd9a92d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20bd9a92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20bd9a92d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e20bd9a92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https://www.britannica.com/science/basilar-membrane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06583383c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06583383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https://www.britannica.com/science/ear/Organ-of-Corti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e7551936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e7551936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https://www.istockphoto.com/vector/anatomy-of-the-ear-gm599479042-102900869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e7551936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e7551936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728aa6a48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728aa6a4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Gelfand, Stanley. Essentials of Audiology. NEW YORK: Thieme Medical Publishers, Incorporated, 2016. Print.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858bceb9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858bceb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858bceb9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e858bceb9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e7551936_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e7551936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https://www.youtube.com/embed/qYv9V2qna6I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5f688a0a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5f688a0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06583383c_0_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06583383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e7551936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e7551936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06583383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0658338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06583383c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06583383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5f688a0ae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5f688a0a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https://med.uth.edu/orl/online-ear-disease-photo-book/chapter-14-foreign-body/foreign-body-images/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purp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3143081"/>
            <a:ext cx="5656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29925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- purple" type="tx">
  <p:cSld name="TITLE_AND_BOD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962850" y="1236825"/>
            <a:ext cx="7494900" cy="3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- hot">
  <p:cSld name="TITLE_AND_BODY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2"/>
          <p:cNvSpPr txBox="1"/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962850" y="1236825"/>
            <a:ext cx="7494900" cy="3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8" name="Google Shape;58;p12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- cold">
  <p:cSld name="TITLE_AND_BODY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962850" y="1236825"/>
            <a:ext cx="7494900" cy="3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- purple" type="twoColTx">
  <p:cSld name="TITLE_AND_TWO_COLUMN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- hot">
  <p:cSld name="TITLE_AND_TWO_COLUMNS_2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- cold">
  <p:cSld name="TITLE_AND_TWO_COLUMNS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962700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673042" y="1257300"/>
            <a:ext cx="3355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- purple">
  <p:cSld name="TITLE_AND_TWO_COLUMN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962701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1" name="Google Shape;91;p17"/>
          <p:cNvSpPr txBox="1"/>
          <p:nvPr>
            <p:ph idx="2" type="body"/>
          </p:nvPr>
        </p:nvSpPr>
        <p:spPr>
          <a:xfrm>
            <a:off x="3506542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2" name="Google Shape;92;p17"/>
          <p:cNvSpPr txBox="1"/>
          <p:nvPr>
            <p:ph idx="3" type="body"/>
          </p:nvPr>
        </p:nvSpPr>
        <p:spPr>
          <a:xfrm>
            <a:off x="6050384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- hot">
  <p:cSld name="TITLE_AND_TWO_COLUMNS_1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962701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3506542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0" name="Google Shape;100;p18"/>
          <p:cNvSpPr txBox="1"/>
          <p:nvPr>
            <p:ph idx="3" type="body"/>
          </p:nvPr>
        </p:nvSpPr>
        <p:spPr>
          <a:xfrm>
            <a:off x="6050384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- cold">
  <p:cSld name="TITLE_AND_TWO_COLUMNS_1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962701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7" name="Google Shape;107;p19"/>
          <p:cNvSpPr txBox="1"/>
          <p:nvPr>
            <p:ph idx="2" type="body"/>
          </p:nvPr>
        </p:nvSpPr>
        <p:spPr>
          <a:xfrm>
            <a:off x="3506542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8" name="Google Shape;108;p19"/>
          <p:cNvSpPr txBox="1"/>
          <p:nvPr>
            <p:ph idx="3" type="body"/>
          </p:nvPr>
        </p:nvSpPr>
        <p:spPr>
          <a:xfrm>
            <a:off x="6050384" y="125730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purple" type="titleOnly">
  <p:cSld name="TITLE_ONL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hot">
  <p:cSld name="TITLE_2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685800" y="3143081"/>
            <a:ext cx="5656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" name="Google Shape;14;p3"/>
          <p:cNvSpPr/>
          <p:nvPr/>
        </p:nvSpPr>
        <p:spPr>
          <a:xfrm>
            <a:off x="0" y="0"/>
            <a:ext cx="9144000" cy="29925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hot">
  <p:cSld name="TITLE_ONLY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cold">
  <p:cSld name="TITLE_ONLY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0"/>
            <a:ext cx="9144000" cy="8028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694177" y="366125"/>
            <a:ext cx="290583" cy="25249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- purple">
  <p:cSld name="CAPTION_ONL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0" y="4721325"/>
            <a:ext cx="9144000" cy="4221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- hot">
  <p:cSld name="CAPTION_ONLY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/>
          <p:nvPr/>
        </p:nvSpPr>
        <p:spPr>
          <a:xfrm>
            <a:off x="0" y="4721325"/>
            <a:ext cx="9144000" cy="4221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- cold">
  <p:cSld name="CAPTION_ONLY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/>
        </p:nvSpPr>
        <p:spPr>
          <a:xfrm>
            <a:off x="0" y="4721325"/>
            <a:ext cx="9144000" cy="4221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5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purple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ot">
  <p:cSld name="BLANK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ld">
  <p:cSld name="BLANK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old">
  <p:cSld name="TITLE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3143081"/>
            <a:ext cx="5656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7" name="Google Shape;17;p4"/>
          <p:cNvSpPr/>
          <p:nvPr/>
        </p:nvSpPr>
        <p:spPr>
          <a:xfrm>
            <a:off x="0" y="0"/>
            <a:ext cx="9144000" cy="29925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- purp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>
            <a:off x="0" y="0"/>
            <a:ext cx="9144000" cy="12963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5"/>
          <p:cNvSpPr txBox="1"/>
          <p:nvPr>
            <p:ph type="ctrTitle"/>
          </p:nvPr>
        </p:nvSpPr>
        <p:spPr>
          <a:xfrm>
            <a:off x="685800" y="897544"/>
            <a:ext cx="587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685800" y="2039960"/>
            <a:ext cx="587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- hot">
  <p:cSld name="TITLE_1_2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0" y="0"/>
            <a:ext cx="9144000" cy="12963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6"/>
          <p:cNvSpPr txBox="1"/>
          <p:nvPr>
            <p:ph type="ctrTitle"/>
          </p:nvPr>
        </p:nvSpPr>
        <p:spPr>
          <a:xfrm>
            <a:off x="685800" y="897544"/>
            <a:ext cx="587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685800" y="2039960"/>
            <a:ext cx="587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- cold">
  <p:cSld name="TITLE_1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0"/>
            <a:ext cx="9144000" cy="12963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7"/>
          <p:cNvSpPr txBox="1"/>
          <p:nvPr>
            <p:ph type="ctrTitle"/>
          </p:nvPr>
        </p:nvSpPr>
        <p:spPr>
          <a:xfrm>
            <a:off x="685800" y="897544"/>
            <a:ext cx="587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7"/>
          <p:cNvSpPr txBox="1"/>
          <p:nvPr>
            <p:ph idx="1" type="subTitle"/>
          </p:nvPr>
        </p:nvSpPr>
        <p:spPr>
          <a:xfrm>
            <a:off x="685800" y="2039960"/>
            <a:ext cx="587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omemade Apple"/>
              <a:buNone/>
              <a:defRPr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purple">
  <p:cSld name="TITLE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4005250" y="0"/>
            <a:ext cx="1133700" cy="19920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>
            <a:off x="4375083" y="1317096"/>
            <a:ext cx="393843" cy="42645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hot">
  <p:cSld name="TITLE_1_1_1"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4005250" y="0"/>
            <a:ext cx="1133700" cy="1992000"/>
          </a:xfrm>
          <a:prstGeom prst="rect">
            <a:avLst/>
          </a:prstGeom>
          <a:solidFill>
            <a:srgbClr val="4C1130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4375083" y="1317096"/>
            <a:ext cx="393843" cy="42645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cold">
  <p:cSld name="TITLE_1_1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24450" y="2161800"/>
            <a:ext cx="6095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▹"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▸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10"/>
          <p:cNvSpPr/>
          <p:nvPr/>
        </p:nvSpPr>
        <p:spPr>
          <a:xfrm>
            <a:off x="4005250" y="0"/>
            <a:ext cx="1133700" cy="19920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4375083" y="1317096"/>
            <a:ext cx="393843" cy="42645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698631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62700" y="1200150"/>
            <a:ext cx="7571700" cy="3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▹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▸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7P3T0ZZ3utA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98-6WfdumZY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britannica.com/science/basilar-membrane" TargetMode="External"/><Relationship Id="rId4" Type="http://schemas.openxmlformats.org/officeDocument/2006/relationships/hyperlink" Target="https://www.britannica.com/science/inner-ear" TargetMode="External"/><Relationship Id="rId9" Type="http://schemas.openxmlformats.org/officeDocument/2006/relationships/hyperlink" Target="https://www.youtube.com/watch?v=7P3T0ZZ3utA" TargetMode="External"/><Relationship Id="rId5" Type="http://schemas.openxmlformats.org/officeDocument/2006/relationships/hyperlink" Target="https://www.britannica.com/science/inner-ear" TargetMode="External"/><Relationship Id="rId6" Type="http://schemas.openxmlformats.org/officeDocument/2006/relationships/hyperlink" Target="https://www.youtube.com/watch?v=qYv9V2qna6I&amp;t=9s" TargetMode="External"/><Relationship Id="rId7" Type="http://schemas.openxmlformats.org/officeDocument/2006/relationships/hyperlink" Target="https://www.youtube.com/watch?v=98-6WfdumZY" TargetMode="External"/><Relationship Id="rId8" Type="http://schemas.openxmlformats.org/officeDocument/2006/relationships/hyperlink" Target="https://medicoapps.org/m-tympanic-membrane-of-ear-eardrum/" TargetMode="External"/><Relationship Id="rId11" Type="http://schemas.openxmlformats.org/officeDocument/2006/relationships/hyperlink" Target="https://www.ncbi.nlm.nih.gov/books/NBK11076/" TargetMode="External"/><Relationship Id="rId10" Type="http://schemas.openxmlformats.org/officeDocument/2006/relationships/hyperlink" Target="https://www.ncbi.nlm.nih.gov/books/NBK11076/" TargetMode="External"/><Relationship Id="rId13" Type="http://schemas.openxmlformats.org/officeDocument/2006/relationships/hyperlink" Target="https://med.uth.edu/orl/online-ear-disease-photo-book/chapter-14-foreign-body/foreign-body-images/" TargetMode="External"/><Relationship Id="rId12" Type="http://schemas.openxmlformats.org/officeDocument/2006/relationships/hyperlink" Target="https://www.shutterstock.com/search/external+ear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bit.ly/2PfT4lq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embed/qYv9V2qna6I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ed.uth.edu/orl/online-ear-disease-photo-book/chapter-14-foreign-body/foreign-body-imag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 rotWithShape="1">
          <a:blip r:embed="rId3">
            <a:alphaModFix amt="21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/>
          <p:nvPr>
            <p:ph type="ctrTitle"/>
          </p:nvPr>
        </p:nvSpPr>
        <p:spPr>
          <a:xfrm>
            <a:off x="685800" y="3143075"/>
            <a:ext cx="8329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 2481:  Class #2 </a:t>
            </a:r>
            <a:r>
              <a:rPr lang="en" sz="4000">
                <a:latin typeface="Homemade Apple"/>
                <a:ea typeface="Homemade Apple"/>
                <a:cs typeface="Homemade Apple"/>
                <a:sym typeface="Homemade Apple"/>
              </a:rPr>
              <a:t>Anatomy/Physiology Review</a:t>
            </a:r>
            <a:r>
              <a:rPr lang="en" sz="4000"/>
              <a:t> 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>
            <p:ph type="title"/>
          </p:nvPr>
        </p:nvSpPr>
        <p:spPr>
          <a:xfrm>
            <a:off x="1263900" y="104975"/>
            <a:ext cx="6616200" cy="83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Homemade Apple"/>
                <a:ea typeface="Homemade Apple"/>
                <a:cs typeface="Homemade Apple"/>
                <a:sym typeface="Homemade Apple"/>
              </a:rPr>
              <a:t>Middle Ear - Anatomy</a:t>
            </a:r>
            <a:endParaRPr sz="41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23" name="Google Shape;223;p40"/>
          <p:cNvSpPr txBox="1"/>
          <p:nvPr>
            <p:ph idx="2" type="body"/>
          </p:nvPr>
        </p:nvSpPr>
        <p:spPr>
          <a:xfrm>
            <a:off x="457050" y="1257300"/>
            <a:ext cx="7571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Tympanic membrane (ear drum)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Pars flaccida - superior 1/9 - thinner than rest of TM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Pars tensa - remaining 8/9 of TM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Umbo - most depressed point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Ossicles - bones of the middle ear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Malleus - “hammer” - connects to TM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Incus - “anvil”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Stapes - “stirrup” - footplate connects to oval window of cochlea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Eustachian Tube - equalizes air pressure in 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▹"/>
            </a:pPr>
            <a:r>
              <a:rPr lang="en"/>
              <a:t>Stapedius and tensor tympani muscles</a:t>
            </a:r>
            <a:endParaRPr/>
          </a:p>
        </p:txBody>
      </p:sp>
      <p:sp>
        <p:nvSpPr>
          <p:cNvPr id="224" name="Google Shape;224;p4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1263900" y="104975"/>
            <a:ext cx="6616200" cy="83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Homemade Apple"/>
                <a:ea typeface="Homemade Apple"/>
                <a:cs typeface="Homemade Apple"/>
                <a:sym typeface="Homemade Apple"/>
              </a:rPr>
              <a:t>Middle Ear - Anatomy</a:t>
            </a:r>
            <a:endParaRPr sz="41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30" name="Google Shape;230;p4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41"/>
          <p:cNvPicPr preferRelativeResize="0"/>
          <p:nvPr/>
        </p:nvPicPr>
        <p:blipFill rotWithShape="1">
          <a:blip r:embed="rId3">
            <a:alphaModFix/>
          </a:blip>
          <a:srcRect b="0" l="18565" r="19979" t="0"/>
          <a:stretch/>
        </p:blipFill>
        <p:spPr>
          <a:xfrm>
            <a:off x="707550" y="1407475"/>
            <a:ext cx="3512201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225" y="959300"/>
            <a:ext cx="3365354" cy="38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1"/>
          <p:cNvSpPr/>
          <p:nvPr/>
        </p:nvSpPr>
        <p:spPr>
          <a:xfrm flipH="1">
            <a:off x="280689" y="2590075"/>
            <a:ext cx="42686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1"/>
          <p:cNvSpPr/>
          <p:nvPr/>
        </p:nvSpPr>
        <p:spPr>
          <a:xfrm>
            <a:off x="3389166" y="3634691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1"/>
          <p:cNvSpPr/>
          <p:nvPr/>
        </p:nvSpPr>
        <p:spPr>
          <a:xfrm>
            <a:off x="4108416" y="2711953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1"/>
          <p:cNvSpPr/>
          <p:nvPr/>
        </p:nvSpPr>
        <p:spPr>
          <a:xfrm>
            <a:off x="7880091" y="357206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1"/>
          <p:cNvSpPr/>
          <p:nvPr/>
        </p:nvSpPr>
        <p:spPr>
          <a:xfrm>
            <a:off x="7341841" y="279026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1"/>
          <p:cNvSpPr/>
          <p:nvPr/>
        </p:nvSpPr>
        <p:spPr>
          <a:xfrm flipH="1">
            <a:off x="5912694" y="2491325"/>
            <a:ext cx="42686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1"/>
          <p:cNvSpPr/>
          <p:nvPr/>
        </p:nvSpPr>
        <p:spPr>
          <a:xfrm>
            <a:off x="7804091" y="1247591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1"/>
          <p:cNvSpPr/>
          <p:nvPr/>
        </p:nvSpPr>
        <p:spPr>
          <a:xfrm flipH="1">
            <a:off x="4821979" y="1945825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>
            <p:ph type="title"/>
          </p:nvPr>
        </p:nvSpPr>
        <p:spPr>
          <a:xfrm>
            <a:off x="1041900" y="83975"/>
            <a:ext cx="7060200" cy="83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Middle Ear - Physiology</a:t>
            </a:r>
            <a:endParaRPr sz="4100">
              <a:solidFill>
                <a:schemeClr val="dk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46" name="Google Shape;246;p42"/>
          <p:cNvSpPr txBox="1"/>
          <p:nvPr>
            <p:ph idx="2" type="body"/>
          </p:nvPr>
        </p:nvSpPr>
        <p:spPr>
          <a:xfrm>
            <a:off x="457050" y="1257300"/>
            <a:ext cx="7571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en">
                <a:solidFill>
                  <a:schemeClr val="dk1"/>
                </a:solidFill>
              </a:rPr>
              <a:t>Sound travels from OE to vibrate the tympanic membrane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en">
                <a:solidFill>
                  <a:schemeClr val="dk1"/>
                </a:solidFill>
              </a:rPr>
              <a:t>Most sensitive to frequencies 1000-5000Hz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en">
                <a:solidFill>
                  <a:schemeClr val="dk1"/>
                </a:solidFill>
              </a:rPr>
              <a:t>Manubrium of malleus, connected to the </a:t>
            </a:r>
            <a:r>
              <a:rPr lang="en">
                <a:solidFill>
                  <a:schemeClr val="dk1"/>
                </a:solidFill>
              </a:rPr>
              <a:t>TM</a:t>
            </a:r>
            <a:r>
              <a:rPr lang="en">
                <a:solidFill>
                  <a:schemeClr val="dk1"/>
                </a:solidFill>
              </a:rPr>
              <a:t>, moves ossicular chain -- ending with the stapes footplate in the oval window of the cochlea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7" name="Google Shape;247;p4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>
            <p:ph idx="1" type="body"/>
          </p:nvPr>
        </p:nvSpPr>
        <p:spPr>
          <a:xfrm>
            <a:off x="1524450" y="1994425"/>
            <a:ext cx="6095100" cy="29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Impedance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Sounds impinging on the OE are </a:t>
            </a: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airborne 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en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low impedance)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but the environment in the IE is </a:t>
            </a: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aqueous 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en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high impedance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).  Normally when sound travels from air--&gt;water, 99.9% of the acoustical energy is reflected. 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How do we overcome this </a:t>
            </a:r>
            <a:r>
              <a:rPr i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impedance mismatch??</a:t>
            </a:r>
            <a:endParaRPr i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Impedance Mismatch</a:t>
            </a:r>
            <a:endParaRPr i="1"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3" name="Google Shape;253;p4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/>
          <p:nvPr>
            <p:ph type="title"/>
          </p:nvPr>
        </p:nvSpPr>
        <p:spPr>
          <a:xfrm>
            <a:off x="1041900" y="83975"/>
            <a:ext cx="7060200" cy="83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Middle Ear - Physiology</a:t>
            </a:r>
            <a:endParaRPr sz="4100">
              <a:solidFill>
                <a:schemeClr val="dk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59" name="Google Shape;259;p44"/>
          <p:cNvSpPr txBox="1"/>
          <p:nvPr>
            <p:ph idx="2" type="body"/>
          </p:nvPr>
        </p:nvSpPr>
        <p:spPr>
          <a:xfrm>
            <a:off x="457050" y="1257300"/>
            <a:ext cx="84024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en">
                <a:solidFill>
                  <a:schemeClr val="dk1"/>
                </a:solidFill>
              </a:rPr>
              <a:t>The mismatch between air and cochlear fluids is ~30dB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▹"/>
            </a:pPr>
            <a:r>
              <a:rPr lang="en">
                <a:solidFill>
                  <a:schemeClr val="dk1"/>
                </a:solidFill>
              </a:rPr>
              <a:t>How the middle ear system overcomes the impedance mismatch</a:t>
            </a:r>
            <a:endParaRPr>
              <a:solidFill>
                <a:schemeClr val="dk1"/>
              </a:solidFill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>
                <a:solidFill>
                  <a:schemeClr val="dk1"/>
                </a:solidFill>
              </a:rPr>
              <a:t>Middle ear transformer - intensity will be greater when force increases or density decreases - the TM is 17x bigger than the stapes footplate → leads to 25dB gain</a:t>
            </a:r>
            <a:endParaRPr>
              <a:solidFill>
                <a:schemeClr val="dk1"/>
              </a:solidFill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>
                <a:solidFill>
                  <a:schemeClr val="dk1"/>
                </a:solidFill>
              </a:rPr>
              <a:t>Ossicular Lever Ratio - manubrium of malleus &gt; long process of the incus - the difference in length is a lever which increases force at the TM → a ratio of 1.3</a:t>
            </a:r>
            <a:endParaRPr>
              <a:solidFill>
                <a:schemeClr val="dk1"/>
              </a:solidFill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>
                <a:solidFill>
                  <a:schemeClr val="dk1"/>
                </a:solidFill>
              </a:rPr>
              <a:t>Curved membrane ratio - increases force by 2x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</a:rPr>
              <a:t>17 x 1.3 x 2 = 40x → ~32dB gain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260" name="Google Shape;260;p4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>
            <p:ph type="title"/>
          </p:nvPr>
        </p:nvSpPr>
        <p:spPr>
          <a:xfrm>
            <a:off x="1559700" y="62975"/>
            <a:ext cx="63012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Homemade Apple"/>
                <a:ea typeface="Homemade Apple"/>
                <a:cs typeface="Homemade Apple"/>
                <a:sym typeface="Homemade Apple"/>
              </a:rPr>
              <a:t>Inner Ear - Anatomy</a:t>
            </a:r>
            <a:endParaRPr sz="41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66" name="Google Shape;266;p45"/>
          <p:cNvSpPr txBox="1"/>
          <p:nvPr>
            <p:ph idx="1" type="body"/>
          </p:nvPr>
        </p:nvSpPr>
        <p:spPr>
          <a:xfrm>
            <a:off x="367400" y="1236825"/>
            <a:ext cx="8090400" cy="3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n" sz="1800"/>
              <a:t>Cochlea - hearing organ which houses many important structures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Scala vestibuli, scala tympani, scala media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Basilar membrane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Organ of Corti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sz="1800"/>
              <a:t>Semicircular canals - superior, posterior, lateral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Saccule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Utricle</a:t>
            </a:r>
            <a:endParaRPr sz="1800"/>
          </a:p>
        </p:txBody>
      </p:sp>
      <p:sp>
        <p:nvSpPr>
          <p:cNvPr id="267" name="Google Shape;267;p4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Cochlea - Anatomy of the Inner Ear</a:t>
            </a:r>
            <a:endParaRPr>
              <a:solidFill>
                <a:srgbClr val="FFFFFF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73" name="Google Shape;273;p4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46"/>
          <p:cNvSpPr txBox="1"/>
          <p:nvPr/>
        </p:nvSpPr>
        <p:spPr>
          <a:xfrm>
            <a:off x="508400" y="949138"/>
            <a:ext cx="3144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Cochlea - snail-shell shaped organ of hearing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Semi-circular canals - fluid filled organs of balance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○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Superior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○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Posterior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○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Lateral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●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Vestibulocochlear nerve (VIII)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○"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Sends electrical impulses to the brain for hearing (cochlear nerve) and balance (vestibular nerve)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75" name="Google Shape;2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900" y="586175"/>
            <a:ext cx="4283225" cy="37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>
            <p:ph type="title"/>
          </p:nvPr>
        </p:nvSpPr>
        <p:spPr>
          <a:xfrm>
            <a:off x="1108825" y="53775"/>
            <a:ext cx="7469700" cy="7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Inner Ear - Physiology</a:t>
            </a:r>
            <a:endParaRPr sz="4100">
              <a:solidFill>
                <a:schemeClr val="dk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81" name="Google Shape;281;p47"/>
          <p:cNvSpPr txBox="1"/>
          <p:nvPr>
            <p:ph idx="1" type="body"/>
          </p:nvPr>
        </p:nvSpPr>
        <p:spPr>
          <a:xfrm>
            <a:off x="367400" y="1236825"/>
            <a:ext cx="8090400" cy="35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Vibrations from the ossicles of the middle ear move the stapes footplate in the oval window of the cochlea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These vibrations move the fluid of the IE (perilymph &amp; endolymph) along the </a:t>
            </a:r>
            <a:r>
              <a:rPr b="1" lang="en" sz="1800">
                <a:solidFill>
                  <a:schemeClr val="dk1"/>
                </a:solidFill>
              </a:rPr>
              <a:t>basilar membrane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Displacement of the basilar membrane causes movements of the hair cells, which are in contact with the </a:t>
            </a:r>
            <a:r>
              <a:rPr b="1" lang="en" sz="1800">
                <a:solidFill>
                  <a:schemeClr val="dk1"/>
                </a:solidFill>
              </a:rPr>
              <a:t>tectorial membrane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▹"/>
            </a:pPr>
            <a:r>
              <a:rPr lang="en" sz="1800">
                <a:solidFill>
                  <a:schemeClr val="dk1"/>
                </a:solidFill>
              </a:rPr>
              <a:t>The </a:t>
            </a:r>
            <a:r>
              <a:rPr b="1" lang="en" sz="1800">
                <a:solidFill>
                  <a:schemeClr val="dk1"/>
                </a:solidFill>
              </a:rPr>
              <a:t>shearing action </a:t>
            </a:r>
            <a:r>
              <a:rPr lang="en" sz="1800">
                <a:solidFill>
                  <a:schemeClr val="dk1"/>
                </a:solidFill>
              </a:rPr>
              <a:t>of the outer hair cells at the tectorial membrane sends electrical impulses to the brain to decode the sounds into messages.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▸"/>
            </a:pPr>
            <a:r>
              <a:rPr lang="en" sz="1800">
                <a:solidFill>
                  <a:schemeClr val="dk1"/>
                </a:solidFill>
              </a:rPr>
              <a:t>The brain uses familiar sounds to decode the messages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2" name="Google Shape;282;p4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Basilar Membrane - Physiology in the Inner Ear</a:t>
            </a:r>
            <a:endParaRPr>
              <a:solidFill>
                <a:schemeClr val="dk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88" name="Google Shape;288;p4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9" name="Google Shape;28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550" y="881750"/>
            <a:ext cx="57150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8"/>
          <p:cNvSpPr txBox="1"/>
          <p:nvPr/>
        </p:nvSpPr>
        <p:spPr>
          <a:xfrm>
            <a:off x="167950" y="665600"/>
            <a:ext cx="28656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Base to apex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High freq to Low freq - </a:t>
            </a: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tonotopically organized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 the wave travels down the basilar membrane, it will have maximum displacement at its center frequency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Perilymph in scala vestibuli and scala tympani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Endolymph in scala media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Stapes footplate at oval window sends vibrations in perilymph of scala vestibuli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Organ of Corti - Physiology in the Inner Ear</a:t>
            </a:r>
            <a:endParaRPr>
              <a:solidFill>
                <a:schemeClr val="dk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96" name="Google Shape;296;p4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367375" y="234650"/>
            <a:ext cx="28656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Houses the hair cells - stereocilia atop the hair cells give them this name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Outer hair cells (OHC) - 3 rows of ~13,500 OHC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Inner hair cells (IHC) - 1 row of 3,500 IHC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rows of HCs sit on the basilar membrane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 the BM vibrates from an incoming signal, it moves the Organ of Corti → the HCs → which move the tectorial membrane (TOP)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will convert the acoustic information into electrical impulses up to the brain for processing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8" name="Google Shape;29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350" y="815075"/>
            <a:ext cx="50292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idx="1" type="subTitle"/>
          </p:nvPr>
        </p:nvSpPr>
        <p:spPr>
          <a:xfrm>
            <a:off x="2379450" y="333300"/>
            <a:ext cx="4385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Anatomy of the Ear</a:t>
            </a:r>
            <a:endParaRPr sz="3100"/>
          </a:p>
        </p:txBody>
      </p:sp>
      <p:sp>
        <p:nvSpPr>
          <p:cNvPr id="159" name="Google Shape;159;p3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0" name="Google Shape;1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00" y="1449075"/>
            <a:ext cx="3379871" cy="3528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 txBox="1"/>
          <p:nvPr/>
        </p:nvSpPr>
        <p:spPr>
          <a:xfrm>
            <a:off x="4095475" y="1841675"/>
            <a:ext cx="4385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 main parts make up the anatomy of the ear: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AutoNum type="arabicPeriod"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Outer ear - external/visible part of the ear (pinna) and the ear canal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AutoNum type="arabicPeriod"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Middle ear - tympanic membrane (eardrum) and the ossicles (bones of the ME), the stapes, malleus, and incus.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AutoNum type="arabicPeriod"/>
            </a:pPr>
            <a:r>
              <a:rPr b="1"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Inner ear - the perilymph filled cochlea / hearing organ which houses the endolymph filled membranous labyrinth.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type="title"/>
          </p:nvPr>
        </p:nvSpPr>
        <p:spPr>
          <a:xfrm>
            <a:off x="96285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we’ve seen the anatomy &amp; physiology of the ear - let’s put it together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304" name="Google Shape;304;p50"/>
          <p:cNvSpPr txBox="1"/>
          <p:nvPr>
            <p:ph idx="1" type="body"/>
          </p:nvPr>
        </p:nvSpPr>
        <p:spPr>
          <a:xfrm>
            <a:off x="3095700" y="1131875"/>
            <a:ext cx="2952600" cy="7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How Sound Travels</a:t>
            </a:r>
            <a:endParaRPr/>
          </a:p>
        </p:txBody>
      </p:sp>
      <p:sp>
        <p:nvSpPr>
          <p:cNvPr id="305" name="Google Shape;305;p5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51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Brain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2" name="Google Shape;312;p51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VIIIth nerve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3" name="Google Shape;313;p51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HCs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51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Corti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p51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BM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6" name="Google Shape;316;p51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IE Fluid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7" name="Google Shape;317;p51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Foot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plate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8" name="Google Shape;318;p51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 Bones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" name="Google Shape;319;p51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TM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0" name="Google Shape;320;p51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TM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1" name="Google Shape;321;p51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EAM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2" name="Google Shape;322;p51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323;p51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24" name="Google Shape;324;p51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5" name="Google Shape;325;p51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Pinna collects the sounds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26" name="Google Shape;326;p51"/>
          <p:cNvCxnSpPr/>
          <p:nvPr/>
        </p:nvCxnSpPr>
        <p:spPr>
          <a:xfrm rot="10800000">
            <a:off x="20901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7" name="Google Shape;327;p51"/>
          <p:cNvSpPr txBox="1"/>
          <p:nvPr/>
        </p:nvSpPr>
        <p:spPr>
          <a:xfrm>
            <a:off x="2050642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™ vibrates in response to incoming sounds 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28" name="Google Shape;328;p51"/>
          <p:cNvCxnSpPr/>
          <p:nvPr/>
        </p:nvCxnSpPr>
        <p:spPr>
          <a:xfrm rot="10800000">
            <a:off x="341139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9" name="Google Shape;329;p51"/>
          <p:cNvSpPr txBox="1"/>
          <p:nvPr/>
        </p:nvSpPr>
        <p:spPr>
          <a:xfrm>
            <a:off x="3373384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Malleus begins vibration of the entire ossicular chain ending at the stapes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0" name="Google Shape;330;p51"/>
          <p:cNvCxnSpPr/>
          <p:nvPr/>
        </p:nvCxnSpPr>
        <p:spPr>
          <a:xfrm rot="10800000">
            <a:off x="473262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1" name="Google Shape;331;p51"/>
          <p:cNvSpPr txBox="1"/>
          <p:nvPr/>
        </p:nvSpPr>
        <p:spPr>
          <a:xfrm>
            <a:off x="4696126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Displacement of perilymph moves the basilar membrane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2" name="Google Shape;332;p51"/>
          <p:cNvCxnSpPr/>
          <p:nvPr/>
        </p:nvCxnSpPr>
        <p:spPr>
          <a:xfrm rot="10800000">
            <a:off x="605386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3" name="Google Shape;333;p51"/>
          <p:cNvSpPr txBox="1"/>
          <p:nvPr/>
        </p:nvSpPr>
        <p:spPr>
          <a:xfrm>
            <a:off x="6018855" y="1531788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Organ of Corti moves in response to the BM. 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4" name="Google Shape;334;p51"/>
          <p:cNvCxnSpPr/>
          <p:nvPr/>
        </p:nvCxnSpPr>
        <p:spPr>
          <a:xfrm rot="10800000">
            <a:off x="737509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5" name="Google Shape;335;p51"/>
          <p:cNvSpPr txBox="1"/>
          <p:nvPr/>
        </p:nvSpPr>
        <p:spPr>
          <a:xfrm>
            <a:off x="734161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Signals from the hair cells will create electrical impulses along the VIIth nerve as it travels up to the brain 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6" name="Google Shape;336;p51"/>
          <p:cNvCxnSpPr/>
          <p:nvPr/>
        </p:nvCxnSpPr>
        <p:spPr>
          <a:xfrm rot="10800000">
            <a:off x="14396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7" name="Google Shape;337;p51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Sound travels down the EAM or ear canal to the TM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38" name="Google Shape;338;p51"/>
          <p:cNvCxnSpPr/>
          <p:nvPr/>
        </p:nvCxnSpPr>
        <p:spPr>
          <a:xfrm rot="10800000">
            <a:off x="276092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9" name="Google Shape;339;p51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Vibration of ™ will begin movement of ossicles - starting at malleus (connected to ™)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0" name="Google Shape;340;p51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1" name="Google Shape;341;p51"/>
          <p:cNvSpPr txBox="1"/>
          <p:nvPr/>
        </p:nvSpPr>
        <p:spPr>
          <a:xfrm>
            <a:off x="4204088" y="3223050"/>
            <a:ext cx="10347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stapes footplate is embedded in the oval window of the cochlea, which causes displacement of the </a:t>
            </a: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perilymph</a:t>
            </a: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in the scala media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2" name="Google Shape;342;p51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3" name="Google Shape;343;p51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Maximal displacement will occur at the center frequency of the incoming sound on the basilar membrane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4" name="Google Shape;344;p51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5" name="Google Shape;345;p51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Hair cells in the OC that are in contact with the tectorial membrane will create a shearing action sending signals to the VIIIth nerve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6" name="Google Shape;346;p51"/>
          <p:cNvCxnSpPr/>
          <p:nvPr/>
        </p:nvCxnSpPr>
        <p:spPr>
          <a:xfrm rot="10800000">
            <a:off x="80458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7" name="Google Shape;347;p51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brain decodes and processes the information into speech signals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8" name="Google Shape;348;p51"/>
          <p:cNvSpPr txBox="1"/>
          <p:nvPr>
            <p:ph type="title"/>
          </p:nvPr>
        </p:nvSpPr>
        <p:spPr>
          <a:xfrm>
            <a:off x="962700" y="321094"/>
            <a:ext cx="75717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traveling through the ear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B03DC"/>
            </a:gs>
            <a:gs pos="100000">
              <a:srgbClr val="320558"/>
            </a:gs>
          </a:gsLst>
          <a:lin ang="5400012" scaled="0"/>
        </a:gra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54" name="Google Shape;354;p52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52"/>
          <p:cNvSpPr txBox="1"/>
          <p:nvPr/>
        </p:nvSpPr>
        <p:spPr>
          <a:xfrm>
            <a:off x="177925" y="187200"/>
            <a:ext cx="87618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Britannica, T. Editors of Encyclopaedia (2021, August 11). Basilar membrane. Encyclopedia Britannica.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https://www.britannica.com/science/basilar-membrane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Britannica, T. Editors of Encyclopaedia (2021, August 11). Inner ear. Encyclopedia Britannica.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https://www.britannica.com/science/inner-ear</a:t>
            </a:r>
            <a:endParaRPr sz="1000">
              <a:solidFill>
                <a:srgbClr val="1A1A1A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A1A1A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Britannica, T. Editors of Encyclopaedia (2021, August 11). Cochlea. Encyclopedia Britannica.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https://www.britannica.com/science/</a:t>
            </a:r>
            <a:r>
              <a:rPr lang="en" sz="1000">
                <a:solidFill>
                  <a:schemeClr val="dk1"/>
                </a:solidFill>
              </a:rPr>
              <a:t>ear/cochlea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Gelfand, Stanley. Essentials of Audiology. NEW YORK: Thieme Medical Publishers, Incorporated, 2016. Print.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Hasudungan, A. (2015).  Anatomy - Ear Overview.  Retrieved August 23, 2021 from: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https://www.youtube.com/watch?v=qYv9V2qna6I&amp;t=9s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Khan Academy. (2019). Human ear - structure and working.  Retrieved August 23, 2021 from: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https://www.youtube.com/watch?v=98-6WfdumZY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MedicoApps. (2021). Tympanic membrane of ear. Retrieved August 23, 2021 from: </a:t>
            </a:r>
            <a:r>
              <a:rPr lang="en" sz="1000" u="sng">
                <a:solidFill>
                  <a:schemeClr val="hlink"/>
                </a:solidFill>
                <a:hlinkClick r:id="rId8"/>
              </a:rPr>
              <a:t>https://medicoapps.org/m-tympanic-membrane-of-ear-eardrum/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Physiology Open. (2020). Impedance mismatching physiology. Retrieved August 23, 2021 from: </a:t>
            </a:r>
            <a:r>
              <a:rPr lang="en" sz="1000" u="sng">
                <a:solidFill>
                  <a:schemeClr val="hlink"/>
                </a:solidFill>
                <a:hlinkClick r:id="rId9"/>
              </a:rPr>
              <a:t>https://www.youtube.com/watch?v=7P3T0ZZ3utA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Purves D, Augustine GJ, Fitzpatrick D, et al., editors. Neuroscience. 2nd edition. Sunderland (MA): Sinauer Associates; 2001. The Middle Ear. Available from: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https://www.ncbi.nlm.nih.gov/books/NBK11076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Shutterstock. (2021). External ear images. Retrieved August 23, 2021 from: </a:t>
            </a:r>
            <a:r>
              <a:rPr lang="en" sz="1000" u="sng">
                <a:solidFill>
                  <a:schemeClr val="hlink"/>
                </a:solidFill>
                <a:hlinkClick r:id="rId12"/>
              </a:rPr>
              <a:t>https://www.shutterstock.com/search/external+ear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Silverman, C.A. (2016). Anatomy and Physiology [PowerPoint slides]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University of Texas - Health Science Center at Houston. (2008). Foreign body images. Retrieved August 23, 2021 from: </a:t>
            </a:r>
            <a:r>
              <a:rPr lang="en" sz="1000" u="sng">
                <a:solidFill>
                  <a:schemeClr val="hlink"/>
                </a:solidFill>
                <a:hlinkClick r:id="rId13"/>
              </a:rPr>
              <a:t>https://med.uth.edu/orl/online-ear-disease-photo-book/chapter-14-foreign-body/foreign-body-images/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2668050" y="12525"/>
            <a:ext cx="3807900" cy="2894700"/>
          </a:xfrm>
          <a:prstGeom prst="rect">
            <a:avLst/>
          </a:prstGeom>
          <a:solidFill>
            <a:srgbClr val="20124D">
              <a:alpha val="21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3"/>
          <p:cNvSpPr txBox="1"/>
          <p:nvPr>
            <p:ph idx="4294967295" type="ctrTitle"/>
          </p:nvPr>
        </p:nvSpPr>
        <p:spPr>
          <a:xfrm>
            <a:off x="685800" y="1836994"/>
            <a:ext cx="77724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Homemade Apple"/>
                <a:ea typeface="Homemade Apple"/>
                <a:cs typeface="Homemade Apple"/>
                <a:sym typeface="Homemade Apple"/>
              </a:rPr>
              <a:t>video</a:t>
            </a:r>
            <a:endParaRPr sz="40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68" name="Google Shape;168;p33"/>
          <p:cNvSpPr txBox="1"/>
          <p:nvPr>
            <p:ph idx="4294967295" type="subTitle"/>
          </p:nvPr>
        </p:nvSpPr>
        <p:spPr>
          <a:xfrm>
            <a:off x="2667900" y="3135994"/>
            <a:ext cx="3807900" cy="12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Anatomy of the Ear</a:t>
            </a:r>
            <a:endParaRPr sz="2100"/>
          </a:p>
        </p:txBody>
      </p:sp>
      <p:sp>
        <p:nvSpPr>
          <p:cNvPr id="169" name="Google Shape;169;p33"/>
          <p:cNvSpPr/>
          <p:nvPr/>
        </p:nvSpPr>
        <p:spPr>
          <a:xfrm>
            <a:off x="4090475" y="789525"/>
            <a:ext cx="1191907" cy="109600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4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4"/>
          <p:cNvSpPr txBox="1"/>
          <p:nvPr>
            <p:ph idx="4294967295" type="ctrTitle"/>
          </p:nvPr>
        </p:nvSpPr>
        <p:spPr>
          <a:xfrm>
            <a:off x="733625" y="526425"/>
            <a:ext cx="797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Homemade Apple"/>
                <a:ea typeface="Homemade Apple"/>
                <a:cs typeface="Homemade Apple"/>
                <a:sym typeface="Homemade Apple"/>
              </a:rPr>
              <a:t>Outer Ear - Anatomy</a:t>
            </a:r>
            <a:endParaRPr sz="52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77" name="Google Shape;177;p34"/>
          <p:cNvSpPr txBox="1"/>
          <p:nvPr>
            <p:ph idx="4294967295" type="body"/>
          </p:nvPr>
        </p:nvSpPr>
        <p:spPr>
          <a:xfrm>
            <a:off x="685800" y="1836975"/>
            <a:ext cx="7848300" cy="29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Important landmarks to remember: 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b="1" lang="en"/>
              <a:t>Pinna/Auricle</a:t>
            </a:r>
            <a:r>
              <a:rPr lang="en"/>
              <a:t> - captures sound and funnels it into the </a:t>
            </a:r>
            <a:r>
              <a:rPr b="1" lang="en"/>
              <a:t>external auditory meatus</a:t>
            </a:r>
            <a:r>
              <a:rPr lang="en"/>
              <a:t> (ear canal)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b="1" lang="en"/>
              <a:t>Concha</a:t>
            </a:r>
            <a:r>
              <a:rPr lang="en"/>
              <a:t> - bowl shaped portion of OE that leads into the ear canal - important for taking earmold impressions for custom hearing aids</a:t>
            </a:r>
            <a:endParaRPr/>
          </a:p>
        </p:txBody>
      </p:sp>
      <p:sp>
        <p:nvSpPr>
          <p:cNvPr id="178" name="Google Shape;178;p3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0" y="4685438"/>
            <a:ext cx="9144000" cy="3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omemade Apple"/>
                <a:ea typeface="Homemade Apple"/>
                <a:cs typeface="Homemade Apple"/>
                <a:sym typeface="Homemade Apple"/>
              </a:rPr>
              <a:t>Outer Ear</a:t>
            </a:r>
            <a:endParaRPr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84" name="Google Shape;184;p35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700" y="145775"/>
            <a:ext cx="3080578" cy="438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5"/>
          <p:cNvSpPr/>
          <p:nvPr/>
        </p:nvSpPr>
        <p:spPr>
          <a:xfrm rot="-548498">
            <a:off x="5815176" y="1168620"/>
            <a:ext cx="211486" cy="39352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5"/>
          <p:cNvSpPr txBox="1"/>
          <p:nvPr/>
        </p:nvSpPr>
        <p:spPr>
          <a:xfrm>
            <a:off x="374225" y="735300"/>
            <a:ext cx="23280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AutoNum type="arabicPeriod"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Helix - outer rim of the ear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AutoNum type="arabicPeriod"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Triangular fossa - small triangular shaped indentation at the medial/superior portion of the outer ear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AutoNum type="arabicPeriod"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AutoNum type="arabicPeriod"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Anti-helix - inner rim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6532900" y="843000"/>
            <a:ext cx="2217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5. 	Concha - bowl of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outer ear that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leads into the ear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canal (external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auditory meatus)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6. 	Anti-tragus -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opposite the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tragus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7.	 Lobule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8. 	Tragus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6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6"/>
          <p:cNvSpPr txBox="1"/>
          <p:nvPr>
            <p:ph idx="4294967295" type="ctrTitle"/>
          </p:nvPr>
        </p:nvSpPr>
        <p:spPr>
          <a:xfrm>
            <a:off x="733625" y="526425"/>
            <a:ext cx="797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Outer Ear - Physiology</a:t>
            </a:r>
            <a:endParaRPr sz="4900">
              <a:solidFill>
                <a:schemeClr val="dk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95" name="Google Shape;195;p36"/>
          <p:cNvSpPr txBox="1"/>
          <p:nvPr>
            <p:ph idx="4294967295" type="body"/>
          </p:nvPr>
        </p:nvSpPr>
        <p:spPr>
          <a:xfrm>
            <a:off x="685800" y="1836975"/>
            <a:ext cx="7848300" cy="29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Functions of the OE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▹"/>
            </a:pPr>
            <a:r>
              <a:rPr b="1" lang="en">
                <a:solidFill>
                  <a:schemeClr val="dk1"/>
                </a:solidFill>
              </a:rPr>
              <a:t>Protection</a:t>
            </a:r>
            <a:r>
              <a:rPr b="1" i="1"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of the middle and inner ear structures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▹"/>
            </a:pPr>
            <a:r>
              <a:rPr b="1" lang="en">
                <a:solidFill>
                  <a:schemeClr val="dk1"/>
                </a:solidFill>
              </a:rPr>
              <a:t>Sound Collector </a:t>
            </a:r>
            <a:r>
              <a:rPr lang="en">
                <a:solidFill>
                  <a:schemeClr val="dk1"/>
                </a:solidFill>
              </a:rPr>
              <a:t>- more efficient at delivering </a:t>
            </a:r>
            <a:r>
              <a:rPr i="1" lang="en">
                <a:solidFill>
                  <a:schemeClr val="dk1"/>
                </a:solidFill>
              </a:rPr>
              <a:t>high frequencies</a:t>
            </a:r>
            <a:r>
              <a:rPr lang="en">
                <a:solidFill>
                  <a:schemeClr val="dk1"/>
                </a:solidFill>
              </a:rPr>
              <a:t> where consonant speech sounds are → give us clarity in speech understanding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▹"/>
            </a:pPr>
            <a:r>
              <a:rPr b="1" lang="en">
                <a:solidFill>
                  <a:schemeClr val="dk1"/>
                </a:solidFill>
              </a:rPr>
              <a:t>Localization </a:t>
            </a:r>
            <a:r>
              <a:rPr lang="en">
                <a:solidFill>
                  <a:schemeClr val="dk1"/>
                </a:solidFill>
              </a:rPr>
              <a:t>- two ears together help us know where a sound is coming from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3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37"/>
          <p:cNvSpPr txBox="1"/>
          <p:nvPr/>
        </p:nvSpPr>
        <p:spPr>
          <a:xfrm>
            <a:off x="394200" y="272900"/>
            <a:ext cx="8355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Homemade Apple"/>
                <a:ea typeface="Homemade Apple"/>
                <a:cs typeface="Homemade Apple"/>
                <a:sym typeface="Homemade Apple"/>
              </a:rPr>
              <a:t>Outer Ear - Physiology</a:t>
            </a:r>
            <a:endParaRPr sz="52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03" name="Google Shape;203;p37"/>
          <p:cNvSpPr txBox="1"/>
          <p:nvPr/>
        </p:nvSpPr>
        <p:spPr>
          <a:xfrm>
            <a:off x="565975" y="1648025"/>
            <a:ext cx="7914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pinna</a:t>
            </a: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 acts as a sound collector for higher frequencies.  Lower frequencies, with large wavelengths, pass around the pinna. 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The asymmetrical, irregular shape of the pinna provides horizontal localization cues (front, back, side) better than vertical localization cues (up and down)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8"/>
          <p:cNvSpPr txBox="1"/>
          <p:nvPr/>
        </p:nvSpPr>
        <p:spPr>
          <a:xfrm>
            <a:off x="367950" y="325400"/>
            <a:ext cx="8408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Outer Ear - Physiology</a:t>
            </a:r>
            <a:endParaRPr/>
          </a:p>
        </p:txBody>
      </p:sp>
      <p:sp>
        <p:nvSpPr>
          <p:cNvPr id="210" name="Google Shape;210;p38"/>
          <p:cNvSpPr txBox="1"/>
          <p:nvPr/>
        </p:nvSpPr>
        <p:spPr>
          <a:xfrm>
            <a:off x="462900" y="1448575"/>
            <a:ext cx="82182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b="1"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external auditory meatus </a:t>
            </a: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acts as a </a:t>
            </a:r>
            <a:r>
              <a:rPr i="1"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¼ wavelength resonator, </a:t>
            </a: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 a tube that is open at one end closed at the other.  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EAM resonates around 2-5000Hz, meaning it amplifies and enhances sounds best at these frequencies.  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It is not a hard-walled cavity, giving it a broad frequency response.  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Outer ⅓ is cartilaginous 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●"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Inner ⅔ is osseous (bony)</a:t>
            </a: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39"/>
          <p:cNvSpPr txBox="1"/>
          <p:nvPr/>
        </p:nvSpPr>
        <p:spPr>
          <a:xfrm>
            <a:off x="367950" y="325400"/>
            <a:ext cx="8408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Outer Ear - Physiology</a:t>
            </a:r>
            <a:endParaRPr/>
          </a:p>
        </p:txBody>
      </p:sp>
      <p:sp>
        <p:nvSpPr>
          <p:cNvPr id="217" name="Google Shape;217;p39"/>
          <p:cNvSpPr txBox="1"/>
          <p:nvPr/>
        </p:nvSpPr>
        <p:spPr>
          <a:xfrm>
            <a:off x="462900" y="1448575"/>
            <a:ext cx="8218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b="1"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sebaceous glands</a:t>
            </a:r>
            <a:r>
              <a:rPr b="1"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produce cerumen [ear wax]</a:t>
            </a: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 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Purpose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●"/>
            </a:pPr>
            <a:r>
              <a:rPr b="1"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Protects </a:t>
            </a:r>
            <a:r>
              <a:rPr lang="en" sz="2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ear from debris and insects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●"/>
            </a:pPr>
            <a:r>
              <a:rPr lang="en" sz="22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Foreign Bodies</a:t>
            </a:r>
            <a:endParaRPr sz="2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 template">
  <a:themeElements>
    <a:clrScheme name="Custom 347">
      <a:dk1>
        <a:srgbClr val="000000"/>
      </a:dk1>
      <a:lt1>
        <a:srgbClr val="FFFFFF"/>
      </a:lt1>
      <a:dk2>
        <a:srgbClr val="434343"/>
      </a:dk2>
      <a:lt2>
        <a:srgbClr val="DDE1E9"/>
      </a:lt2>
      <a:accent1>
        <a:srgbClr val="AD249E"/>
      </a:accent1>
      <a:accent2>
        <a:srgbClr val="57029B"/>
      </a:accent2>
      <a:accent3>
        <a:srgbClr val="D3135E"/>
      </a:accent3>
      <a:accent4>
        <a:srgbClr val="0340A5"/>
      </a:accent4>
      <a:accent5>
        <a:srgbClr val="00CBD6"/>
      </a:accent5>
      <a:accent6>
        <a:srgbClr val="FF8A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